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Raleway"/>
      <p:regular r:id="rId11"/>
      <p:bold r:id="rId12"/>
      <p:italic r:id="rId13"/>
      <p:boldItalic r:id="rId14"/>
    </p:embeddedFont>
    <p:embeddedFont>
      <p:font typeface="La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aleway-regular.fntdata"/><Relationship Id="rId10" Type="http://schemas.openxmlformats.org/officeDocument/2006/relationships/slide" Target="slides/slide5.xml"/><Relationship Id="rId13" Type="http://schemas.openxmlformats.org/officeDocument/2006/relationships/font" Target="fonts/Raleway-italic.fntdata"/><Relationship Id="rId12" Type="http://schemas.openxmlformats.org/officeDocument/2006/relationships/font" Target="fonts/Raleway-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regular.fntdata"/><Relationship Id="rId14" Type="http://schemas.openxmlformats.org/officeDocument/2006/relationships/font" Target="fonts/Raleway-boldItalic.fntdata"/><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La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7d436f811f_0_6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7d436f811f_0_6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7d436f811f_0_6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7d436f811f_0_6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82ed9a540f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82ed9a540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82ed9a540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2ed9a540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drive.google.com/file/d/19PtPqAtpHbZMO9YlwSHkC_NEmjeLQSx3/view"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drive.google.com/file/d/1VJ5AKDx63Ya8vNYEk--n6iSFJ4BN24vv/view" TargetMode="Externa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drive.google.com/file/d/1WhLSLzh_Hjz5g0paSuNo7sWu_ML1UD6Z/view"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t>Lightening Talk #3:</a:t>
            </a:r>
            <a:endParaRPr sz="4800"/>
          </a:p>
          <a:p>
            <a:pPr indent="0" lvl="0" marL="0" rtl="0" algn="l">
              <a:spcBef>
                <a:spcPts val="0"/>
              </a:spcBef>
              <a:spcAft>
                <a:spcPts val="0"/>
              </a:spcAft>
              <a:buNone/>
            </a:pPr>
            <a:r>
              <a:rPr b="0" lang="en" sz="3000"/>
              <a:t>Technical Challenges </a:t>
            </a:r>
            <a:endParaRPr b="0" sz="3000"/>
          </a:p>
        </p:txBody>
      </p:sp>
      <p:sp>
        <p:nvSpPr>
          <p:cNvPr id="87" name="Google Shape;87;p13"/>
          <p:cNvSpPr txBox="1"/>
          <p:nvPr>
            <p:ph idx="1" type="subTitle"/>
          </p:nvPr>
        </p:nvSpPr>
        <p:spPr>
          <a:xfrm>
            <a:off x="3774450" y="2911625"/>
            <a:ext cx="5876400" cy="20085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rgbClr val="1C4587"/>
                </a:solidFill>
                <a:latin typeface="Times New Roman"/>
                <a:ea typeface="Times New Roman"/>
                <a:cs typeface="Times New Roman"/>
                <a:sym typeface="Times New Roman"/>
              </a:rPr>
              <a:t>EE / CprE / SE 491 – sddec20-proj01</a:t>
            </a:r>
            <a:endParaRPr b="1" sz="1800">
              <a:solidFill>
                <a:srgbClr val="660000"/>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b="1" lang="en" sz="2400">
                <a:solidFill>
                  <a:srgbClr val="660000"/>
                </a:solidFill>
                <a:latin typeface="Times New Roman"/>
                <a:ea typeface="Times New Roman"/>
                <a:cs typeface="Times New Roman"/>
                <a:sym typeface="Times New Roman"/>
              </a:rPr>
              <a:t>Machine learning for pilot biometrics</a:t>
            </a:r>
            <a:endParaRPr b="1" sz="2400">
              <a:solidFill>
                <a:srgbClr val="660000"/>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b="1" lang="en" sz="1800">
                <a:solidFill>
                  <a:srgbClr val="0C343D"/>
                </a:solidFill>
                <a:latin typeface="Times New Roman"/>
                <a:ea typeface="Times New Roman"/>
                <a:cs typeface="Times New Roman"/>
                <a:sym typeface="Times New Roman"/>
              </a:rPr>
              <a:t>Team Members:</a:t>
            </a:r>
            <a:endParaRPr b="1" sz="1800">
              <a:solidFill>
                <a:srgbClr val="0C343D"/>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1800">
                <a:solidFill>
                  <a:srgbClr val="0C343D"/>
                </a:solidFill>
                <a:latin typeface="Times New Roman"/>
                <a:ea typeface="Times New Roman"/>
                <a:cs typeface="Times New Roman"/>
                <a:sym typeface="Times New Roman"/>
              </a:rPr>
              <a:t>Jianhang Liu, Feng Lin, Xuewen Jiang, Xiuyuan Guo, Sicheng Zeng, Junjie Chen</a:t>
            </a:r>
            <a:endParaRPr b="1" sz="1800">
              <a:solidFill>
                <a:srgbClr val="0C343D"/>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Introduction</a:t>
            </a:r>
            <a:endParaRPr/>
          </a:p>
        </p:txBody>
      </p:sp>
      <p:sp>
        <p:nvSpPr>
          <p:cNvPr id="93" name="Google Shape;93;p1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SzPts val="1200"/>
              <a:buChar char="-"/>
            </a:pPr>
            <a:r>
              <a:rPr lang="en" sz="1200">
                <a:latin typeface="Arial"/>
                <a:ea typeface="Arial"/>
                <a:cs typeface="Arial"/>
                <a:sym typeface="Arial"/>
              </a:rPr>
              <a:t>In the slides we discuss on the single technical challenges we have faced ---- “Using Changing or Premade tools” </a:t>
            </a:r>
            <a:endParaRPr sz="12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Using  </a:t>
            </a:r>
            <a:r>
              <a:rPr lang="en"/>
              <a:t>Changing</a:t>
            </a:r>
            <a:r>
              <a:rPr lang="en"/>
              <a:t> Xilinx Tool Suite    </a:t>
            </a:r>
            <a:endParaRPr/>
          </a:p>
        </p:txBody>
      </p:sp>
      <p:sp>
        <p:nvSpPr>
          <p:cNvPr id="99" name="Google Shape;99;p1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AutoNum type="alphaLcPeriod"/>
            </a:pPr>
            <a:r>
              <a:rPr lang="en"/>
              <a:t>Challenges: </a:t>
            </a:r>
            <a:endParaRPr/>
          </a:p>
          <a:p>
            <a:pPr indent="-311150" lvl="0" marL="457200" rtl="0" algn="l">
              <a:spcBef>
                <a:spcPts val="0"/>
              </a:spcBef>
              <a:spcAft>
                <a:spcPts val="0"/>
              </a:spcAft>
              <a:buSzPts val="1300"/>
              <a:buChar char="●"/>
            </a:pPr>
            <a:r>
              <a:rPr lang="en"/>
              <a:t>Old tools such as  DNNDK is getting merged to new tool ‘Vitis AI’, but lacking support for recently launched development board ‘FPGA’ </a:t>
            </a:r>
            <a:endParaRPr/>
          </a:p>
          <a:p>
            <a:pPr indent="-311150" lvl="0" marL="457200" rtl="0" algn="l">
              <a:spcBef>
                <a:spcPts val="0"/>
              </a:spcBef>
              <a:spcAft>
                <a:spcPts val="0"/>
              </a:spcAft>
              <a:buSzPts val="1300"/>
              <a:buChar char="●"/>
            </a:pPr>
            <a:r>
              <a:rPr lang="en"/>
              <a:t>Existing</a:t>
            </a:r>
            <a:r>
              <a:rPr lang="en"/>
              <a:t> documentation mainly covers on deprecated tools</a:t>
            </a:r>
            <a:endParaRPr/>
          </a:p>
          <a:p>
            <a:pPr indent="-311150" lvl="0" marL="457200" rtl="0" algn="l">
              <a:spcBef>
                <a:spcPts val="0"/>
              </a:spcBef>
              <a:spcAft>
                <a:spcPts val="0"/>
              </a:spcAft>
              <a:buSzPts val="1300"/>
              <a:buAutoNum type="alphaLcPeriod"/>
            </a:pPr>
            <a:r>
              <a:rPr lang="en"/>
              <a:t>Solutions:</a:t>
            </a:r>
            <a:endParaRPr/>
          </a:p>
          <a:p>
            <a:pPr indent="-311150" lvl="0" marL="457200" rtl="0" algn="l">
              <a:spcBef>
                <a:spcPts val="0"/>
              </a:spcBef>
              <a:spcAft>
                <a:spcPts val="0"/>
              </a:spcAft>
              <a:buSzPts val="1300"/>
              <a:buChar char="●"/>
            </a:pPr>
            <a:r>
              <a:rPr lang="en"/>
              <a:t>Transfer knowledge from </a:t>
            </a:r>
            <a:r>
              <a:rPr lang="en"/>
              <a:t>existing</a:t>
            </a:r>
            <a:r>
              <a:rPr lang="en"/>
              <a:t> tutorials to new </a:t>
            </a:r>
            <a:r>
              <a:rPr lang="en"/>
              <a:t>technowledge</a:t>
            </a:r>
            <a:r>
              <a:rPr lang="en"/>
              <a:t> </a:t>
            </a:r>
            <a:endParaRPr/>
          </a:p>
          <a:p>
            <a:pPr indent="-311150" lvl="0" marL="457200" rtl="0" algn="l">
              <a:spcBef>
                <a:spcPts val="0"/>
              </a:spcBef>
              <a:spcAft>
                <a:spcPts val="0"/>
              </a:spcAft>
              <a:buSzPts val="1300"/>
              <a:buChar char="●"/>
            </a:pPr>
            <a:r>
              <a:rPr lang="en"/>
              <a:t>Understand the development flow so we can build custom FPGA overlays with existing components 							</a:t>
            </a:r>
            <a:endParaRPr/>
          </a:p>
          <a:p>
            <a:pPr indent="0" lvl="0" marL="0" rtl="0" algn="l">
              <a:spcBef>
                <a:spcPts val="1600"/>
              </a:spcBef>
              <a:spcAft>
                <a:spcPts val="0"/>
              </a:spcAft>
              <a:buNone/>
            </a:pPr>
            <a:r>
              <a:t/>
            </a:r>
            <a:endParaRPr/>
          </a:p>
          <a:p>
            <a:pPr indent="0" lvl="0" marL="0" rtl="0" algn="l">
              <a:spcBef>
                <a:spcPts val="1600"/>
              </a:spcBef>
              <a:spcAft>
                <a:spcPts val="1600"/>
              </a:spcAft>
              <a:buNone/>
            </a:pPr>
            <a:r>
              <a:rPr lang="en"/>
              <a:t>													-----Junjie Chen</a:t>
            </a:r>
            <a:endParaRPr/>
          </a:p>
        </p:txBody>
      </p:sp>
      <p:pic>
        <p:nvPicPr>
          <p:cNvPr id="100" name="Google Shape;100;p15" title="voice_overlay.mp3">
            <a:hlinkClick r:id="rId3"/>
          </p:cNvPr>
          <p:cNvPicPr preferRelativeResize="0"/>
          <p:nvPr/>
        </p:nvPicPr>
        <p:blipFill>
          <a:blip r:embed="rId4">
            <a:alphaModFix/>
          </a:blip>
          <a:stretch>
            <a:fillRect/>
          </a:stretch>
        </p:blipFill>
        <p:spPr>
          <a:xfrm>
            <a:off x="6327450" y="1357650"/>
            <a:ext cx="457200" cy="457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6"/>
          <p:cNvSpPr txBox="1"/>
          <p:nvPr>
            <p:ph type="title"/>
          </p:nvPr>
        </p:nvSpPr>
        <p:spPr>
          <a:xfrm>
            <a:off x="729450" y="1247725"/>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Camera interface Challenges</a:t>
            </a:r>
            <a:endParaRPr/>
          </a:p>
          <a:p>
            <a:pPr indent="0" lvl="0" marL="0" rtl="0" algn="l">
              <a:spcBef>
                <a:spcPts val="0"/>
              </a:spcBef>
              <a:spcAft>
                <a:spcPts val="0"/>
              </a:spcAft>
              <a:buNone/>
            </a:pPr>
            <a:r>
              <a:t/>
            </a:r>
            <a:endParaRPr/>
          </a:p>
        </p:txBody>
      </p:sp>
      <p:sp>
        <p:nvSpPr>
          <p:cNvPr id="106" name="Google Shape;106;p16"/>
          <p:cNvSpPr txBox="1"/>
          <p:nvPr>
            <p:ph idx="1" type="body"/>
          </p:nvPr>
        </p:nvSpPr>
        <p:spPr>
          <a:xfrm>
            <a:off x="729450" y="183912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Challenges:</a:t>
            </a:r>
            <a:endParaRPr/>
          </a:p>
          <a:p>
            <a:pPr indent="0" lvl="0" marL="0" rtl="0" algn="l">
              <a:spcBef>
                <a:spcPts val="1600"/>
              </a:spcBef>
              <a:spcAft>
                <a:spcPts val="0"/>
              </a:spcAft>
              <a:buNone/>
            </a:pPr>
            <a:r>
              <a:rPr lang="en"/>
              <a:t>Due to the bad situation of coronavirus spread in worldwide, we cannot get our daughter card (Adapter for MIPI camera) of Ultra 96 that we ordered on March. We need to find other things to replace this.</a:t>
            </a:r>
            <a:endParaRPr/>
          </a:p>
          <a:p>
            <a:pPr indent="0" lvl="0" marL="0" rtl="0" algn="l">
              <a:spcBef>
                <a:spcPts val="1600"/>
              </a:spcBef>
              <a:spcAft>
                <a:spcPts val="0"/>
              </a:spcAft>
              <a:buNone/>
            </a:pPr>
            <a:r>
              <a:rPr lang="en"/>
              <a:t>Solutions:</a:t>
            </a:r>
            <a:endParaRPr/>
          </a:p>
          <a:p>
            <a:pPr indent="0" lvl="0" marL="0" rtl="0" algn="l">
              <a:spcBef>
                <a:spcPts val="1600"/>
              </a:spcBef>
              <a:spcAft>
                <a:spcPts val="0"/>
              </a:spcAft>
              <a:buNone/>
            </a:pPr>
            <a:r>
              <a:rPr lang="en"/>
              <a:t>We are planning to create a new circuit card for MIPI camera and Ultra 96. We will use PCB123 to create a new schematic and buy the materials we need for the design.</a:t>
            </a:r>
            <a:endParaRPr/>
          </a:p>
          <a:p>
            <a:pPr indent="0" lvl="0" marL="0" rtl="0" algn="l">
              <a:spcBef>
                <a:spcPts val="1600"/>
              </a:spcBef>
              <a:spcAft>
                <a:spcPts val="0"/>
              </a:spcAft>
              <a:buNone/>
            </a:pPr>
            <a:r>
              <a:rPr lang="en"/>
              <a:t>Audio link: </a:t>
            </a:r>
            <a:r>
              <a:rPr lang="en"/>
              <a:t>https://drive.google.com/file/d/1ddApWXtRxIOanKW3tjD9dOhxqM6xAI0Z/view?usp=sharing</a:t>
            </a:r>
            <a:endParaRPr/>
          </a:p>
          <a:p>
            <a:pPr indent="0" lvl="0" marL="0" rtl="0" algn="l">
              <a:spcBef>
                <a:spcPts val="1600"/>
              </a:spcBef>
              <a:spcAft>
                <a:spcPts val="1600"/>
              </a:spcAft>
              <a:buNone/>
            </a:pPr>
            <a:r>
              <a:rPr lang="en"/>
              <a:t>                             												    Xuewen</a:t>
            </a:r>
            <a:endParaRPr/>
          </a:p>
        </p:txBody>
      </p:sp>
      <p:pic>
        <p:nvPicPr>
          <p:cNvPr id="107" name="Google Shape;107;p16" title="faprf-u7oqd.mp3">
            <a:hlinkClick r:id="rId3"/>
          </p:cNvPr>
          <p:cNvPicPr preferRelativeResize="0"/>
          <p:nvPr/>
        </p:nvPicPr>
        <p:blipFill>
          <a:blip r:embed="rId4">
            <a:alphaModFix/>
          </a:blip>
          <a:stretch>
            <a:fillRect/>
          </a:stretch>
        </p:blipFill>
        <p:spPr>
          <a:xfrm>
            <a:off x="5775375" y="1325725"/>
            <a:ext cx="457200" cy="457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1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Some other </a:t>
            </a:r>
            <a:r>
              <a:rPr lang="en"/>
              <a:t>Challenges...</a:t>
            </a:r>
            <a:endParaRPr/>
          </a:p>
        </p:txBody>
      </p:sp>
      <p:sp>
        <p:nvSpPr>
          <p:cNvPr id="113" name="Google Shape;113;p1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Variety kinds of image process methods may or may not help  reach our goal</a:t>
            </a:r>
            <a:endParaRPr/>
          </a:p>
          <a:p>
            <a:pPr indent="-311150" lvl="0" marL="457200" rtl="0" algn="l">
              <a:spcBef>
                <a:spcPts val="0"/>
              </a:spcBef>
              <a:spcAft>
                <a:spcPts val="0"/>
              </a:spcAft>
              <a:buSzPts val="1300"/>
              <a:buChar char="-"/>
            </a:pPr>
            <a:r>
              <a:rPr lang="en"/>
              <a:t>E.g. :</a:t>
            </a:r>
            <a:endParaRPr/>
          </a:p>
          <a:p>
            <a:pPr indent="-311150" lvl="0" marL="457200" rtl="0" algn="l">
              <a:spcBef>
                <a:spcPts val="0"/>
              </a:spcBef>
              <a:spcAft>
                <a:spcPts val="0"/>
              </a:spcAft>
              <a:buSzPts val="1300"/>
              <a:buChar char="-"/>
            </a:pPr>
            <a:r>
              <a:rPr lang="en"/>
              <a:t> ~4% accuracy improvement </a:t>
            </a:r>
            <a:r>
              <a:rPr lang="en"/>
              <a:t>(88% -&gt; 92%) </a:t>
            </a:r>
            <a:r>
              <a:rPr lang="en"/>
              <a:t>and 10% less time cost (0.32s -&gt; 0.29s) on Noise Cancelling by medium filtering.</a:t>
            </a:r>
            <a:endParaRPr/>
          </a:p>
          <a:p>
            <a:pPr indent="-311150" lvl="0" marL="457200" rtl="0" algn="l">
              <a:spcBef>
                <a:spcPts val="0"/>
              </a:spcBef>
              <a:spcAft>
                <a:spcPts val="0"/>
              </a:spcAft>
              <a:buSzPts val="1300"/>
              <a:buChar char="-"/>
            </a:pPr>
            <a:r>
              <a:rPr lang="en"/>
              <a:t> ~45% accuracy decreasement (88% -&gt; 43%) and same time cost on Sobel edge detection.</a:t>
            </a:r>
            <a:endParaRPr/>
          </a:p>
          <a:p>
            <a:pPr indent="-311150" lvl="0" marL="457200" rtl="0" algn="l">
              <a:spcBef>
                <a:spcPts val="0"/>
              </a:spcBef>
              <a:spcAft>
                <a:spcPts val="0"/>
              </a:spcAft>
              <a:buSzPts val="1300"/>
              <a:buChar char="-"/>
            </a:pPr>
            <a:r>
              <a:rPr lang="en"/>
              <a:t> ~7% accuracy increasement </a:t>
            </a:r>
            <a:r>
              <a:rPr lang="en"/>
              <a:t>(88% -&gt;95% ) </a:t>
            </a:r>
            <a:r>
              <a:rPr lang="en"/>
              <a:t>and 10% less time cost </a:t>
            </a:r>
            <a:r>
              <a:rPr lang="en"/>
              <a:t>(0.32s -&gt;0.29s)</a:t>
            </a:r>
            <a:r>
              <a:rPr lang="en"/>
              <a:t>on overexposure simulation.</a:t>
            </a:r>
            <a:endParaRPr/>
          </a:p>
          <a:p>
            <a:pPr indent="0" lvl="0" marL="0" rtl="0" algn="l">
              <a:spcBef>
                <a:spcPts val="1600"/>
              </a:spcBef>
              <a:spcAft>
                <a:spcPts val="1600"/>
              </a:spcAft>
              <a:buNone/>
            </a:pPr>
            <a:r>
              <a:rPr lang="en"/>
              <a:t>It is important to find ways that can benefit the whole system.</a:t>
            </a:r>
            <a:endParaRPr/>
          </a:p>
        </p:txBody>
      </p:sp>
      <p:pic>
        <p:nvPicPr>
          <p:cNvPr id="114" name="Google Shape;114;p17" title="L3.wav">
            <a:hlinkClick r:id="rId3"/>
          </p:cNvPr>
          <p:cNvPicPr preferRelativeResize="0"/>
          <p:nvPr/>
        </p:nvPicPr>
        <p:blipFill>
          <a:blip r:embed="rId4">
            <a:alphaModFix/>
          </a:blip>
          <a:stretch>
            <a:fillRect/>
          </a:stretch>
        </p:blipFill>
        <p:spPr>
          <a:xfrm>
            <a:off x="5078225" y="1396650"/>
            <a:ext cx="457200" cy="4572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