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Georgia" panose="02040502050405020303" pitchFamily="18" charset="0"/>
      <p:regular r:id="rId10"/>
      <p:bold r:id="rId11"/>
      <p:italic r:id="rId12"/>
      <p:boldItalic r:id="rId13"/>
    </p:embeddedFont>
    <p:embeddedFont>
      <p:font typeface="Lato" panose="02010600030101010101" charset="0"/>
      <p:regular r:id="rId14"/>
      <p:bold r:id="rId15"/>
      <p:italic r:id="rId16"/>
      <p:boldItalic r:id="rId17"/>
    </p:embeddedFont>
    <p:embeddedFont>
      <p:font typeface="Raleway" panose="02010600030101010101"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d436f811f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d436f811f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d436f811f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d436f811f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d436f811f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d436f811f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d436f811f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d436f811f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1276e34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1276e34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75a9b9b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75a9b9b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Lightening Talk #2:</a:t>
            </a:r>
            <a:endParaRPr sz="4800"/>
          </a:p>
          <a:p>
            <a:pPr marL="0" lvl="0" indent="0" algn="l" rtl="0">
              <a:spcBef>
                <a:spcPts val="0"/>
              </a:spcBef>
              <a:spcAft>
                <a:spcPts val="0"/>
              </a:spcAft>
              <a:buNone/>
            </a:pPr>
            <a:r>
              <a:rPr lang="en" sz="3000" b="0"/>
              <a:t>Project Plan</a:t>
            </a:r>
            <a:endParaRPr sz="3000" b="0"/>
          </a:p>
        </p:txBody>
      </p:sp>
      <p:sp>
        <p:nvSpPr>
          <p:cNvPr id="87" name="Google Shape;87;p13"/>
          <p:cNvSpPr txBox="1">
            <a:spLocks noGrp="1"/>
          </p:cNvSpPr>
          <p:nvPr>
            <p:ph type="subTitle" idx="1"/>
          </p:nvPr>
        </p:nvSpPr>
        <p:spPr>
          <a:xfrm>
            <a:off x="3774450" y="2911625"/>
            <a:ext cx="5876400" cy="2008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1C4587"/>
                </a:solidFill>
                <a:latin typeface="Times New Roman"/>
                <a:ea typeface="Times New Roman"/>
                <a:cs typeface="Times New Roman"/>
                <a:sym typeface="Times New Roman"/>
              </a:rPr>
              <a:t>EE / CprE / SE 491 – sddec20-proj01</a:t>
            </a:r>
            <a:endParaRPr sz="1800" b="1">
              <a:solidFill>
                <a:srgbClr val="66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400" b="1">
                <a:solidFill>
                  <a:srgbClr val="660000"/>
                </a:solidFill>
                <a:latin typeface="Times New Roman"/>
                <a:ea typeface="Times New Roman"/>
                <a:cs typeface="Times New Roman"/>
                <a:sym typeface="Times New Roman"/>
              </a:rPr>
              <a:t>Machine learning for pilot biometrics</a:t>
            </a:r>
            <a:endParaRPr sz="2400" b="1">
              <a:solidFill>
                <a:srgbClr val="66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800" b="1">
                <a:solidFill>
                  <a:srgbClr val="0C343D"/>
                </a:solidFill>
                <a:latin typeface="Times New Roman"/>
                <a:ea typeface="Times New Roman"/>
                <a:cs typeface="Times New Roman"/>
                <a:sym typeface="Times New Roman"/>
              </a:rPr>
              <a:t>Team Members:</a:t>
            </a:r>
            <a:endParaRPr sz="1800" b="1">
              <a:solidFill>
                <a:srgbClr val="0C343D"/>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800">
                <a:solidFill>
                  <a:srgbClr val="0C343D"/>
                </a:solidFill>
                <a:latin typeface="Times New Roman"/>
                <a:ea typeface="Times New Roman"/>
                <a:cs typeface="Times New Roman"/>
                <a:sym typeface="Times New Roman"/>
              </a:rPr>
              <a:t>Jianhang Liu, Feng Lin, Xuewen Jiang, Xiuyuan Guo, Sicheng Zeng, Junjie Chen</a:t>
            </a:r>
            <a:endParaRPr sz="1800" b="1">
              <a:solidFill>
                <a:srgbClr val="0C343D"/>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altLang="zh-CN" dirty="0"/>
              <a:t>Make improvement of the given algorithm to improve prediction of the health issue of the pilot and Our intended users for the end product will be the pilot and help them protect their life from unexpected health problems which may make the warcraft out of control. However, we are the middle part of the whole large project so  the constraints we have to work with are related to latency, accuracy, and memory consumption. </a:t>
            </a:r>
          </a:p>
        </p:txBody>
      </p:sp>
      <p:pic>
        <p:nvPicPr>
          <p:cNvPr id="3" name="Recorded Sound">
            <a:hlinkClick r:id="" action="ppaction://media"/>
            <a:extLst>
              <a:ext uri="{FF2B5EF4-FFF2-40B4-BE49-F238E27FC236}">
                <a16:creationId xmlns:a16="http://schemas.microsoft.com/office/drawing/2014/main" id="{25730657-51DB-40A1-894F-373784CCAE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23272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Components</a:t>
            </a:r>
            <a:endParaRPr/>
          </a:p>
        </p:txBody>
      </p:sp>
      <p:sp>
        <p:nvSpPr>
          <p:cNvPr id="99" name="Google Shape;99;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eriod"/>
            </a:pPr>
            <a:r>
              <a:rPr lang="en" dirty="0"/>
              <a:t>Xilinx Suite      ----  core development IDE</a:t>
            </a:r>
            <a:endParaRPr dirty="0"/>
          </a:p>
          <a:p>
            <a:pPr marL="457200" lvl="0" indent="-311150" algn="l" rtl="0">
              <a:spcBef>
                <a:spcPts val="0"/>
              </a:spcBef>
              <a:spcAft>
                <a:spcPts val="0"/>
              </a:spcAft>
              <a:buSzPts val="1300"/>
              <a:buAutoNum type="alphaLcPeriod"/>
            </a:pPr>
            <a:r>
              <a:rPr lang="en" dirty="0"/>
              <a:t>Ultra96v2        ----   hardware </a:t>
            </a:r>
            <a:endParaRPr dirty="0"/>
          </a:p>
          <a:p>
            <a:pPr marL="457200" lvl="0" indent="-311150" algn="l" rtl="0">
              <a:spcBef>
                <a:spcPts val="0"/>
              </a:spcBef>
              <a:spcAft>
                <a:spcPts val="0"/>
              </a:spcAft>
              <a:buSzPts val="1300"/>
              <a:buAutoNum type="alphaLcPeriod"/>
            </a:pPr>
            <a:r>
              <a:rPr lang="en" dirty="0"/>
              <a:t>Tensorboard   ----   finding optimized hyperparameter </a:t>
            </a:r>
            <a:endParaRPr dirty="0"/>
          </a:p>
          <a:p>
            <a:pPr marL="457200" lvl="0" indent="-311150" algn="l" rtl="0">
              <a:spcBef>
                <a:spcPts val="0"/>
              </a:spcBef>
              <a:spcAft>
                <a:spcPts val="0"/>
              </a:spcAft>
              <a:buSzPts val="1300"/>
              <a:buAutoNum type="alphaLcPeriod"/>
            </a:pPr>
            <a:r>
              <a:rPr lang="en" dirty="0"/>
              <a:t>MIPI adapter  ---    integrate camera onto the ultra96v2</a:t>
            </a:r>
            <a:endParaRPr dirty="0"/>
          </a:p>
          <a:p>
            <a:pPr marL="457200" lvl="0" indent="-311150" algn="l" rtl="0">
              <a:spcBef>
                <a:spcPts val="0"/>
              </a:spcBef>
              <a:spcAft>
                <a:spcPts val="0"/>
              </a:spcAft>
              <a:buSzPts val="1300"/>
              <a:buAutoNum type="alphaLcPeriod"/>
            </a:pPr>
            <a:r>
              <a:rPr lang="en" dirty="0"/>
              <a:t>Camera             ----    used to feed videos in to the ultra96v2 </a:t>
            </a:r>
            <a:endParaRPr dirty="0"/>
          </a:p>
          <a:p>
            <a:pPr marL="457200" lvl="0" indent="-311150" algn="l" rtl="0">
              <a:spcBef>
                <a:spcPts val="0"/>
              </a:spcBef>
              <a:spcAft>
                <a:spcPts val="0"/>
              </a:spcAft>
              <a:buSzPts val="1300"/>
              <a:buAutoNum type="alphaLcPeriod"/>
            </a:pPr>
            <a:r>
              <a:rPr lang="en" dirty="0"/>
              <a:t>Matlab               —— data manipulation software </a:t>
            </a:r>
            <a:endParaRPr dirty="0"/>
          </a:p>
          <a:p>
            <a:pPr marL="0" lvl="0" indent="0" algn="l" rtl="0">
              <a:spcBef>
                <a:spcPts val="1600"/>
              </a:spcBef>
              <a:spcAft>
                <a:spcPts val="1600"/>
              </a:spcAft>
              <a:buNone/>
            </a:pPr>
            <a:endParaRPr lang="en-US" altLang="zh-CN" dirty="0"/>
          </a:p>
          <a:p>
            <a:pPr marL="0" lvl="0" indent="0" algn="l" rtl="0">
              <a:spcBef>
                <a:spcPts val="1600"/>
              </a:spcBef>
              <a:spcAft>
                <a:spcPts val="1600"/>
              </a:spcAft>
              <a:buNone/>
            </a:pPr>
            <a:r>
              <a:rPr lang="en-US" altLang="zh-CN" dirty="0"/>
              <a:t>															</a:t>
            </a:r>
            <a:r>
              <a:rPr lang="en-US" altLang="zh-CN" dirty="0" err="1"/>
              <a:t>Junjie</a:t>
            </a:r>
            <a:r>
              <a:rPr lang="en-US" altLang="zh-CN" dirty="0"/>
              <a:t> Chen</a:t>
            </a:r>
            <a:endParaRPr dirty="0"/>
          </a:p>
        </p:txBody>
      </p:sp>
      <p:pic>
        <p:nvPicPr>
          <p:cNvPr id="2" name="Recorded Sound">
            <a:hlinkClick r:id="" action="ppaction://media"/>
            <a:extLst>
              <a:ext uri="{FF2B5EF4-FFF2-40B4-BE49-F238E27FC236}">
                <a16:creationId xmlns:a16="http://schemas.microsoft.com/office/drawing/2014/main" id="{E7ED28E4-25ED-49F1-8326-BDB7C6D544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23272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Project’s key technical goals</a:t>
            </a:r>
            <a:endParaRPr/>
          </a:p>
        </p:txBody>
      </p:sp>
      <p:sp>
        <p:nvSpPr>
          <p:cNvPr id="105" name="Google Shape;105;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0" algn="l" rtl="0">
              <a:lnSpc>
                <a:spcPct val="110000"/>
              </a:lnSpc>
              <a:spcBef>
                <a:spcPts val="600"/>
              </a:spcBef>
              <a:spcAft>
                <a:spcPts val="0"/>
              </a:spcAft>
              <a:buNone/>
            </a:pPr>
            <a:r>
              <a:rPr lang="en" sz="1200" dirty="0">
                <a:solidFill>
                  <a:srgbClr val="000000"/>
                </a:solidFill>
                <a:latin typeface="Georgia"/>
                <a:ea typeface="Georgia"/>
                <a:cs typeface="Georgia"/>
                <a:sym typeface="Georgia"/>
              </a:rPr>
              <a:t>Our goal is to improve the existing machine learning algorithm in terms of accuracy and efficiency by accelerating the algorithm from both software and hardware perspective.</a:t>
            </a:r>
            <a:endParaRPr sz="1200" dirty="0">
              <a:solidFill>
                <a:srgbClr val="000000"/>
              </a:solidFill>
              <a:latin typeface="Georgia"/>
              <a:ea typeface="Georgia"/>
              <a:cs typeface="Georgia"/>
              <a:sym typeface="Georgia"/>
            </a:endParaRPr>
          </a:p>
          <a:p>
            <a:pPr marL="457200" lvl="0" indent="-304800" algn="l" rtl="0">
              <a:lnSpc>
                <a:spcPct val="110000"/>
              </a:lnSpc>
              <a:spcBef>
                <a:spcPts val="1000"/>
              </a:spcBef>
              <a:spcAft>
                <a:spcPts val="0"/>
              </a:spcAft>
              <a:buClr>
                <a:srgbClr val="000000"/>
              </a:buClr>
              <a:buSzPts val="1200"/>
              <a:buFont typeface="Georgia"/>
              <a:buChar char="●"/>
            </a:pPr>
            <a:r>
              <a:rPr lang="en" sz="1200" dirty="0">
                <a:solidFill>
                  <a:srgbClr val="000000"/>
                </a:solidFill>
                <a:latin typeface="Georgia"/>
                <a:ea typeface="Georgia"/>
                <a:cs typeface="Georgia"/>
                <a:sym typeface="Georgia"/>
              </a:rPr>
              <a:t>Use live-feed camera input</a:t>
            </a:r>
            <a:endParaRPr sz="1200" dirty="0">
              <a:solidFill>
                <a:srgbClr val="000000"/>
              </a:solidFill>
              <a:latin typeface="Georgia"/>
              <a:ea typeface="Georgia"/>
              <a:cs typeface="Georgia"/>
              <a:sym typeface="Georgia"/>
            </a:endParaRPr>
          </a:p>
          <a:p>
            <a:pPr marL="457200" lvl="0" indent="-304800" algn="l" rtl="0">
              <a:lnSpc>
                <a:spcPct val="110000"/>
              </a:lnSpc>
              <a:spcBef>
                <a:spcPts val="0"/>
              </a:spcBef>
              <a:spcAft>
                <a:spcPts val="0"/>
              </a:spcAft>
              <a:buClr>
                <a:srgbClr val="000000"/>
              </a:buClr>
              <a:buSzPts val="1200"/>
              <a:buFont typeface="Georgia"/>
              <a:buChar char="●"/>
            </a:pPr>
            <a:r>
              <a:rPr lang="en" sz="1200" dirty="0">
                <a:solidFill>
                  <a:srgbClr val="000000"/>
                </a:solidFill>
                <a:latin typeface="Georgia"/>
                <a:ea typeface="Georgia"/>
                <a:cs typeface="Georgia"/>
                <a:sym typeface="Georgia"/>
              </a:rPr>
              <a:t>Use Tensorflow &amp; Keras pre-trained model on large dataset</a:t>
            </a:r>
            <a:endParaRPr sz="1200" dirty="0">
              <a:solidFill>
                <a:srgbClr val="000000"/>
              </a:solidFill>
              <a:latin typeface="Georgia"/>
              <a:ea typeface="Georgia"/>
              <a:cs typeface="Georgia"/>
              <a:sym typeface="Georgia"/>
            </a:endParaRPr>
          </a:p>
          <a:p>
            <a:pPr marL="457200" lvl="0" indent="-304800" algn="l" rtl="0">
              <a:lnSpc>
                <a:spcPct val="110000"/>
              </a:lnSpc>
              <a:spcBef>
                <a:spcPts val="0"/>
              </a:spcBef>
              <a:spcAft>
                <a:spcPts val="0"/>
              </a:spcAft>
              <a:buClr>
                <a:srgbClr val="000000"/>
              </a:buClr>
              <a:buSzPts val="1200"/>
              <a:buFont typeface="Georgia"/>
              <a:buChar char="●"/>
            </a:pPr>
            <a:r>
              <a:rPr lang="en" sz="1200" dirty="0">
                <a:solidFill>
                  <a:srgbClr val="000000"/>
                </a:solidFill>
                <a:latin typeface="Georgia"/>
                <a:ea typeface="Georgia"/>
                <a:cs typeface="Georgia"/>
                <a:sym typeface="Georgia"/>
              </a:rPr>
              <a:t>6 x faster processing than existing algorithm </a:t>
            </a:r>
            <a:endParaRPr sz="1200" dirty="0">
              <a:solidFill>
                <a:srgbClr val="000000"/>
              </a:solidFill>
              <a:latin typeface="Georgia"/>
              <a:ea typeface="Georgia"/>
              <a:cs typeface="Georgia"/>
              <a:sym typeface="Georgia"/>
            </a:endParaRPr>
          </a:p>
          <a:p>
            <a:pPr marL="457200" lvl="0" indent="-304800" algn="l" rtl="0">
              <a:lnSpc>
                <a:spcPct val="110000"/>
              </a:lnSpc>
              <a:spcBef>
                <a:spcPts val="0"/>
              </a:spcBef>
              <a:spcAft>
                <a:spcPts val="0"/>
              </a:spcAft>
              <a:buClr>
                <a:srgbClr val="000000"/>
              </a:buClr>
              <a:buSzPts val="1200"/>
              <a:buFont typeface="Georgia"/>
              <a:buChar char="●"/>
            </a:pPr>
            <a:r>
              <a:rPr lang="en" sz="1200" dirty="0">
                <a:solidFill>
                  <a:srgbClr val="000000"/>
                </a:solidFill>
                <a:latin typeface="Georgia"/>
                <a:ea typeface="Georgia"/>
                <a:cs typeface="Georgia"/>
                <a:sym typeface="Georgia"/>
              </a:rPr>
              <a:t>99% above accuracy on open-closed eye detection</a:t>
            </a:r>
            <a:endParaRPr sz="1200" dirty="0">
              <a:solidFill>
                <a:srgbClr val="000000"/>
              </a:solidFill>
              <a:latin typeface="Georgia"/>
              <a:ea typeface="Georgia"/>
              <a:cs typeface="Georgia"/>
              <a:sym typeface="Georgia"/>
            </a:endParaRPr>
          </a:p>
          <a:p>
            <a:pPr marL="457200" lvl="0" indent="-304800" algn="l" rtl="0">
              <a:lnSpc>
                <a:spcPct val="110000"/>
              </a:lnSpc>
              <a:spcBef>
                <a:spcPts val="0"/>
              </a:spcBef>
              <a:spcAft>
                <a:spcPts val="0"/>
              </a:spcAft>
              <a:buClr>
                <a:srgbClr val="000000"/>
              </a:buClr>
              <a:buSzPts val="1200"/>
              <a:buFont typeface="Georgia"/>
              <a:buChar char="●"/>
            </a:pPr>
            <a:r>
              <a:rPr lang="en" sz="1200" dirty="0">
                <a:solidFill>
                  <a:srgbClr val="000000"/>
                </a:solidFill>
                <a:latin typeface="Georgia"/>
                <a:ea typeface="Georgia"/>
                <a:cs typeface="Georgia"/>
                <a:sym typeface="Georgia"/>
              </a:rPr>
              <a:t>Run open-closed eye algorithm in Ultra 96</a:t>
            </a:r>
            <a:endParaRPr sz="1200" dirty="0">
              <a:solidFill>
                <a:srgbClr val="000000"/>
              </a:solidFill>
              <a:latin typeface="Georgia"/>
              <a:ea typeface="Georgia"/>
              <a:cs typeface="Georgia"/>
              <a:sym typeface="Georgia"/>
            </a:endParaRPr>
          </a:p>
          <a:p>
            <a:pPr marL="0" lvl="0" indent="0" algn="l" rtl="0">
              <a:spcBef>
                <a:spcPts val="1000"/>
              </a:spcBef>
              <a:spcAft>
                <a:spcPts val="1600"/>
              </a:spcAft>
              <a:buNone/>
            </a:pPr>
            <a:endParaRPr lang="en-US" altLang="zh-CN" dirty="0"/>
          </a:p>
          <a:p>
            <a:pPr marL="0" lvl="0" indent="0" algn="l" rtl="0">
              <a:spcBef>
                <a:spcPts val="1000"/>
              </a:spcBef>
              <a:spcAft>
                <a:spcPts val="1600"/>
              </a:spcAft>
              <a:buNone/>
            </a:pPr>
            <a:r>
              <a:rPr lang="en-US" dirty="0"/>
              <a:t>							Sicheng Zeng</a:t>
            </a:r>
            <a:endParaRPr dirty="0"/>
          </a:p>
        </p:txBody>
      </p:sp>
      <p:pic>
        <p:nvPicPr>
          <p:cNvPr id="2" name="Recorded Sound">
            <a:hlinkClick r:id="" action="ppaction://media"/>
            <a:extLst>
              <a:ext uri="{FF2B5EF4-FFF2-40B4-BE49-F238E27FC236}">
                <a16:creationId xmlns:a16="http://schemas.microsoft.com/office/drawing/2014/main" id="{233FED21-9AE7-48CF-AFAD-1346DB2F68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77706" y="1366487"/>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Statement of Work</a:t>
            </a:r>
            <a:endParaRPr dirty="0"/>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1.Using Simulink to manipulate images captured by camera before input to algorithm.</a:t>
            </a:r>
          </a:p>
          <a:p>
            <a:pPr marL="0" lvl="0" indent="0" algn="l" rtl="0">
              <a:spcBef>
                <a:spcPts val="0"/>
              </a:spcBef>
              <a:spcAft>
                <a:spcPts val="1600"/>
              </a:spcAft>
              <a:buNone/>
            </a:pPr>
            <a:r>
              <a:rPr lang="en-US" altLang="zh-CN" dirty="0"/>
              <a:t>2. Improve the algorithm using hyper parameter</a:t>
            </a:r>
          </a:p>
          <a:p>
            <a:pPr marL="0" lvl="0" indent="0" algn="l" rtl="0">
              <a:spcBef>
                <a:spcPts val="0"/>
              </a:spcBef>
              <a:spcAft>
                <a:spcPts val="1600"/>
              </a:spcAft>
              <a:buNone/>
            </a:pPr>
            <a:r>
              <a:rPr lang="en-US" altLang="zh-CN" dirty="0"/>
              <a:t>3. Train the neural network</a:t>
            </a:r>
          </a:p>
          <a:p>
            <a:pPr marL="0" lvl="0" indent="0" algn="l" rtl="0">
              <a:spcBef>
                <a:spcPts val="0"/>
              </a:spcBef>
              <a:spcAft>
                <a:spcPts val="1600"/>
              </a:spcAft>
              <a:buNone/>
            </a:pPr>
            <a:r>
              <a:rPr lang="en-US" altLang="zh-CN" dirty="0"/>
              <a:t>4. Inference the algorithm on Ultra96 board.</a:t>
            </a:r>
          </a:p>
          <a:p>
            <a:pPr marL="0" lvl="0" indent="0" algn="l" rtl="0">
              <a:spcBef>
                <a:spcPts val="0"/>
              </a:spcBef>
              <a:spcAft>
                <a:spcPts val="1600"/>
              </a:spcAft>
              <a:buNone/>
            </a:pPr>
            <a:r>
              <a:rPr lang="en-US" altLang="zh-CN" dirty="0"/>
              <a:t>5. Check whether the requirements are met.</a:t>
            </a:r>
            <a:endParaRPr dirty="0"/>
          </a:p>
        </p:txBody>
      </p:sp>
      <p:pic>
        <p:nvPicPr>
          <p:cNvPr id="2" name="Recorded Sound">
            <a:hlinkClick r:id="" action="ppaction://media"/>
            <a:extLst>
              <a:ext uri="{FF2B5EF4-FFF2-40B4-BE49-F238E27FC236}">
                <a16:creationId xmlns:a16="http://schemas.microsoft.com/office/drawing/2014/main" id="{55EA622D-B406-4F6D-BA84-5076751D53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23272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Block Diagram</a:t>
            </a:r>
            <a:endParaRPr/>
          </a:p>
        </p:txBody>
      </p:sp>
      <p:sp>
        <p:nvSpPr>
          <p:cNvPr id="117" name="Google Shape;117;p18"/>
          <p:cNvSpPr txBox="1">
            <a:spLocks noGrp="1"/>
          </p:cNvSpPr>
          <p:nvPr>
            <p:ph type="body" idx="1"/>
          </p:nvPr>
        </p:nvSpPr>
        <p:spPr>
          <a:xfrm>
            <a:off x="729450" y="2078875"/>
            <a:ext cx="479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diagram is our workflow.</a:t>
            </a:r>
            <a:endParaRPr/>
          </a:p>
          <a:p>
            <a:pPr marL="0" lvl="0" indent="0" algn="l" rtl="0">
              <a:spcBef>
                <a:spcPts val="1600"/>
              </a:spcBef>
              <a:spcAft>
                <a:spcPts val="0"/>
              </a:spcAft>
              <a:buNone/>
            </a:pPr>
            <a:r>
              <a:rPr lang="en"/>
              <a:t>We capture data from camera and pre-manipulated data using camera or matlab.</a:t>
            </a:r>
            <a:endParaRPr/>
          </a:p>
          <a:p>
            <a:pPr marL="0" lvl="0" indent="0" algn="l" rtl="0">
              <a:spcBef>
                <a:spcPts val="1600"/>
              </a:spcBef>
              <a:spcAft>
                <a:spcPts val="0"/>
              </a:spcAft>
              <a:buNone/>
            </a:pPr>
            <a:r>
              <a:rPr lang="en"/>
              <a:t>Then we want to optimize ML algorithm by using different technique.</a:t>
            </a:r>
            <a:endParaRPr/>
          </a:p>
          <a:p>
            <a:pPr marL="0" lvl="0" indent="0" algn="l" rtl="0">
              <a:spcBef>
                <a:spcPts val="1600"/>
              </a:spcBef>
              <a:spcAft>
                <a:spcPts val="1600"/>
              </a:spcAft>
              <a:buNone/>
            </a:pPr>
            <a:r>
              <a:rPr lang="en"/>
              <a:t>Finally we want to use FPGA to accelerate inference speed of our train model.</a:t>
            </a:r>
            <a:endParaRPr/>
          </a:p>
        </p:txBody>
      </p:sp>
      <p:pic>
        <p:nvPicPr>
          <p:cNvPr id="118" name="Google Shape;118;p18"/>
          <p:cNvPicPr preferRelativeResize="0"/>
          <p:nvPr/>
        </p:nvPicPr>
        <p:blipFill>
          <a:blip r:embed="rId5">
            <a:alphaModFix/>
          </a:blip>
          <a:stretch>
            <a:fillRect/>
          </a:stretch>
        </p:blipFill>
        <p:spPr>
          <a:xfrm>
            <a:off x="5523625" y="1441625"/>
            <a:ext cx="2800475" cy="3241375"/>
          </a:xfrm>
          <a:prstGeom prst="rect">
            <a:avLst/>
          </a:prstGeom>
          <a:noFill/>
          <a:ln>
            <a:noFill/>
          </a:ln>
        </p:spPr>
      </p:pic>
      <p:pic>
        <p:nvPicPr>
          <p:cNvPr id="2" name="Recorded Sound">
            <a:hlinkClick r:id="" action="ppaction://media"/>
            <a:extLst>
              <a:ext uri="{FF2B5EF4-FFF2-40B4-BE49-F238E27FC236}">
                <a16:creationId xmlns:a16="http://schemas.microsoft.com/office/drawing/2014/main" id="{CADC8C0E-A137-44CB-8983-35D8C27D72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23272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519775" y="1318650"/>
            <a:ext cx="7898400" cy="535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250" b="0">
                <a:solidFill>
                  <a:srgbClr val="000000"/>
                </a:solidFill>
                <a:latin typeface="Arial"/>
                <a:ea typeface="Arial"/>
                <a:cs typeface="Arial"/>
                <a:sym typeface="Arial"/>
              </a:rPr>
              <a:t>Timeline</a:t>
            </a:r>
            <a:endParaRPr sz="225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1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24" name="Google Shape;124;p19"/>
          <p:cNvSpPr txBox="1">
            <a:spLocks noGrp="1"/>
          </p:cNvSpPr>
          <p:nvPr>
            <p:ph type="body" idx="1"/>
          </p:nvPr>
        </p:nvSpPr>
        <p:spPr>
          <a:xfrm>
            <a:off x="54125" y="1959925"/>
            <a:ext cx="1927500" cy="30057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None/>
            </a:pPr>
            <a:r>
              <a:rPr lang="en" sz="1000">
                <a:solidFill>
                  <a:srgbClr val="000000"/>
                </a:solidFill>
                <a:latin typeface="Arial"/>
                <a:ea typeface="Arial"/>
                <a:cs typeface="Arial"/>
                <a:sym typeface="Arial"/>
              </a:rPr>
              <a:t>The Gantt chart shows our </a:t>
            </a:r>
            <a:endParaRPr sz="1000">
              <a:solidFill>
                <a:srgbClr val="000000"/>
              </a:solidFill>
              <a:latin typeface="Arial"/>
              <a:ea typeface="Arial"/>
              <a:cs typeface="Arial"/>
              <a:sym typeface="Arial"/>
            </a:endParaRPr>
          </a:p>
          <a:p>
            <a:pPr marL="0" marR="0" lvl="0" indent="0" algn="l" rtl="0">
              <a:spcBef>
                <a:spcPts val="0"/>
              </a:spcBef>
              <a:spcAft>
                <a:spcPts val="0"/>
              </a:spcAft>
              <a:buNone/>
            </a:pPr>
            <a:r>
              <a:rPr lang="en" sz="1000">
                <a:solidFill>
                  <a:srgbClr val="000000"/>
                </a:solidFill>
                <a:latin typeface="Arial"/>
                <a:ea typeface="Arial"/>
                <a:cs typeface="Arial"/>
                <a:sym typeface="Arial"/>
              </a:rPr>
              <a:t>current Timeline</a:t>
            </a:r>
            <a:endParaRPr sz="1000">
              <a:solidFill>
                <a:srgbClr val="000000"/>
              </a:solidFill>
              <a:latin typeface="Arial"/>
              <a:ea typeface="Arial"/>
              <a:cs typeface="Arial"/>
              <a:sym typeface="Arial"/>
            </a:endParaRPr>
          </a:p>
          <a:p>
            <a:pPr marL="0" marR="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 Plan and setup development environment are the group task. </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Identify the baseline metrics, Optimize the Algorithm and Optimize the Camera interface are the individual tasks for group members and we are working now. </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More tasks will be added in the future.</a:t>
            </a:r>
            <a:endParaRPr sz="1000">
              <a:solidFill>
                <a:srgbClr val="000000"/>
              </a:solidFill>
              <a:latin typeface="Arial"/>
              <a:ea typeface="Arial"/>
              <a:cs typeface="Arial"/>
              <a:sym typeface="Arial"/>
            </a:endParaRPr>
          </a:p>
          <a:p>
            <a:pPr marL="0" marR="0" lvl="0" indent="0" algn="l" rtl="0">
              <a:spcBef>
                <a:spcPts val="0"/>
              </a:spcBef>
              <a:spcAft>
                <a:spcPts val="0"/>
              </a:spcAft>
              <a:buNone/>
            </a:pPr>
            <a:endParaRPr sz="1000">
              <a:solidFill>
                <a:srgbClr val="000000"/>
              </a:solidFill>
              <a:latin typeface="Arial"/>
              <a:ea typeface="Arial"/>
              <a:cs typeface="Arial"/>
              <a:sym typeface="Arial"/>
            </a:endParaRPr>
          </a:p>
          <a:p>
            <a:pPr marL="0" marR="0" lvl="0" indent="0" algn="l" rtl="0">
              <a:spcBef>
                <a:spcPts val="0"/>
              </a:spcBef>
              <a:spcAft>
                <a:spcPts val="0"/>
              </a:spcAft>
              <a:buNone/>
            </a:pPr>
            <a:endParaRPr sz="1000">
              <a:solidFill>
                <a:srgbClr val="000000"/>
              </a:solidFill>
              <a:latin typeface="Arial"/>
              <a:ea typeface="Arial"/>
              <a:cs typeface="Arial"/>
              <a:sym typeface="Arial"/>
            </a:endParaRPr>
          </a:p>
        </p:txBody>
      </p:sp>
      <p:pic>
        <p:nvPicPr>
          <p:cNvPr id="125" name="Google Shape;125;p19"/>
          <p:cNvPicPr preferRelativeResize="0"/>
          <p:nvPr/>
        </p:nvPicPr>
        <p:blipFill>
          <a:blip r:embed="rId5">
            <a:alphaModFix/>
          </a:blip>
          <a:stretch>
            <a:fillRect/>
          </a:stretch>
        </p:blipFill>
        <p:spPr>
          <a:xfrm>
            <a:off x="1981625" y="879063"/>
            <a:ext cx="7162375" cy="3982880"/>
          </a:xfrm>
          <a:prstGeom prst="rect">
            <a:avLst/>
          </a:prstGeom>
          <a:noFill/>
          <a:ln>
            <a:noFill/>
          </a:ln>
        </p:spPr>
      </p:pic>
      <p:pic>
        <p:nvPicPr>
          <p:cNvPr id="2" name="Recorded Sound">
            <a:hlinkClick r:id="" action="ppaction://media"/>
            <a:extLst>
              <a:ext uri="{FF2B5EF4-FFF2-40B4-BE49-F238E27FC236}">
                <a16:creationId xmlns:a16="http://schemas.microsoft.com/office/drawing/2014/main" id="{1A493E8B-C490-4E18-93FA-F42DBEF7D5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7118" y="53456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403</Words>
  <Application>Microsoft Office PowerPoint</Application>
  <PresentationFormat>On-screen Show (16:9)</PresentationFormat>
  <Paragraphs>46</Paragraphs>
  <Slides>7</Slides>
  <Notes>7</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Georgia</vt:lpstr>
      <vt:lpstr>Arial</vt:lpstr>
      <vt:lpstr>Raleway</vt:lpstr>
      <vt:lpstr>Times New Roman</vt:lpstr>
      <vt:lpstr>Lato</vt:lpstr>
      <vt:lpstr>Streamline</vt:lpstr>
      <vt:lpstr>Lightening Talk #2: Project Plan</vt:lpstr>
      <vt:lpstr>Introduction</vt:lpstr>
      <vt:lpstr>Required Components</vt:lpstr>
      <vt:lpstr>Project’s key technical goals</vt:lpstr>
      <vt:lpstr>Statement of Work</vt:lpstr>
      <vt:lpstr>System Block Diagram</vt:lpstr>
      <vt:lpstr>Timeline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Lightening Talk #2: Project Plan</dc:title>
  <dc:creator>Z</dc:creator>
  <cp:lastModifiedBy>Zeng, Sicheng</cp:lastModifiedBy>
  <cp:revision>4</cp:revision>
  <dcterms:modified xsi:type="dcterms:W3CDTF">2020-03-08T00:00:22Z</dcterms:modified>
</cp:coreProperties>
</file>